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75" r:id="rId3"/>
    <p:sldId id="273" r:id="rId4"/>
    <p:sldId id="257" r:id="rId5"/>
    <p:sldId id="280" r:id="rId6"/>
    <p:sldId id="281" r:id="rId7"/>
    <p:sldId id="282" r:id="rId8"/>
    <p:sldId id="262" r:id="rId9"/>
    <p:sldId id="272" r:id="rId10"/>
    <p:sldId id="258" r:id="rId11"/>
    <p:sldId id="266" r:id="rId12"/>
    <p:sldId id="290" r:id="rId13"/>
    <p:sldId id="265" r:id="rId14"/>
    <p:sldId id="267" r:id="rId15"/>
    <p:sldId id="283" r:id="rId16"/>
    <p:sldId id="268" r:id="rId17"/>
    <p:sldId id="284" r:id="rId18"/>
    <p:sldId id="285" r:id="rId19"/>
    <p:sldId id="286" r:id="rId20"/>
    <p:sldId id="287" r:id="rId21"/>
    <p:sldId id="289" r:id="rId22"/>
    <p:sldId id="288" r:id="rId23"/>
    <p:sldId id="291" r:id="rId2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2BCE4-E0BF-438A-BB63-C63C8FB7D2AF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D0BDA-19A6-46B2-9368-E13CB252D7EA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196A9-49DB-4F29-862B-E93ACE273937}" type="datetimeFigureOut">
              <a:rPr lang="nl-NL" smtClean="0"/>
              <a:pPr/>
              <a:t>9-4-2012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15ECA-9C11-4D04-9D44-5B299BFABF14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846640" cy="2592288"/>
          </a:xfrm>
        </p:spPr>
        <p:txBody>
          <a:bodyPr>
            <a:normAutofit fontScale="90000"/>
          </a:bodyPr>
          <a:lstStyle/>
          <a:p>
            <a:r>
              <a:rPr lang="nl-NL" sz="8800" b="1" dirty="0" smtClean="0">
                <a:solidFill>
                  <a:srgbClr val="FFC000"/>
                </a:solidFill>
              </a:rPr>
              <a:t>Aanpassing Selectie beleid</a:t>
            </a:r>
            <a:endParaRPr lang="nl-NL" sz="8800" b="1" dirty="0">
              <a:solidFill>
                <a:srgbClr val="FFC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Opleidingsteams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C000"/>
                </a:solidFill>
              </a:rPr>
              <a:t>Doelstelling opleidingsteam is spelers met voldoende kwaliteiten (hockey technisch) net zo te begeleiden als een selectieteam. 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Dit om de aansluiting met de spelers van de selectieteams te behouden.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Een van de voorwaarden is wel dat er een juiste invulling van het kader (zijnde een trainer en /of coach die voldoende hockeykennis hebben)  voor een dergelijk team is.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	</a:t>
            </a:r>
          </a:p>
          <a:p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Selectieprocedure </a:t>
            </a:r>
            <a:br>
              <a:rPr lang="nl-NL" dirty="0" smtClean="0">
                <a:solidFill>
                  <a:srgbClr val="FFC000"/>
                </a:solidFill>
              </a:rPr>
            </a:br>
            <a:r>
              <a:rPr lang="nl-NL" dirty="0" smtClean="0">
                <a:solidFill>
                  <a:srgbClr val="FFC000"/>
                </a:solidFill>
              </a:rPr>
              <a:t>stap </a:t>
            </a:r>
            <a:r>
              <a:rPr lang="nl-NL" dirty="0" smtClean="0">
                <a:solidFill>
                  <a:srgbClr val="FFC000"/>
                </a:solidFill>
              </a:rPr>
              <a:t>1a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sz="2800" dirty="0" smtClean="0">
                <a:solidFill>
                  <a:srgbClr val="FFC000"/>
                </a:solidFill>
              </a:rPr>
              <a:t>Van belang is de ontwikkeling die een speler/speelster door het seizoen heen door maakt. </a:t>
            </a:r>
          </a:p>
          <a:p>
            <a:pPr>
              <a:buNone/>
            </a:pPr>
            <a:r>
              <a:rPr lang="nl-NL" sz="2800" dirty="0" smtClean="0">
                <a:solidFill>
                  <a:srgbClr val="FFC000"/>
                </a:solidFill>
              </a:rPr>
              <a:t>    Dit houdt in dat er drie momenten in het seizoen zijn waarin we de trainers en de coaches vragen onafhankelijk van elkaar TIPS in te vullen.</a:t>
            </a:r>
          </a:p>
          <a:p>
            <a:endParaRPr lang="nl-NL" sz="2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nl-NL" sz="2800" dirty="0" smtClean="0">
                <a:solidFill>
                  <a:srgbClr val="FFC000"/>
                </a:solidFill>
              </a:rPr>
              <a:t>	Deze 3 momenten zijn:</a:t>
            </a:r>
          </a:p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De herfstvakantie</a:t>
            </a:r>
          </a:p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De winterstop</a:t>
            </a:r>
          </a:p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De meivakantie</a:t>
            </a:r>
          </a:p>
          <a:p>
            <a:endParaRPr lang="nl-NL" sz="2800" dirty="0" smtClean="0"/>
          </a:p>
          <a:p>
            <a:endParaRPr lang="nl-NL" sz="2800" dirty="0" smtClean="0"/>
          </a:p>
          <a:p>
            <a:pPr>
              <a:buNone/>
            </a:pPr>
            <a:r>
              <a:rPr lang="nl-NL" sz="2800" b="1" dirty="0" smtClean="0">
                <a:solidFill>
                  <a:srgbClr val="FFC000"/>
                </a:solidFill>
              </a:rPr>
              <a:t>   </a:t>
            </a:r>
          </a:p>
          <a:p>
            <a:pPr>
              <a:buNone/>
            </a:pPr>
            <a:endParaRPr lang="nl-N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Selectieprocedure </a:t>
            </a:r>
            <a:br>
              <a:rPr lang="nl-NL" dirty="0" smtClean="0">
                <a:solidFill>
                  <a:srgbClr val="FFC000"/>
                </a:solidFill>
              </a:rPr>
            </a:br>
            <a:r>
              <a:rPr lang="nl-NL" dirty="0" smtClean="0">
                <a:solidFill>
                  <a:srgbClr val="FFC000"/>
                </a:solidFill>
              </a:rPr>
              <a:t>stap </a:t>
            </a:r>
            <a:r>
              <a:rPr lang="nl-NL" dirty="0" smtClean="0">
                <a:solidFill>
                  <a:srgbClr val="FFC000"/>
                </a:solidFill>
              </a:rPr>
              <a:t>1b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dirty="0" smtClean="0"/>
              <a:t>	</a:t>
            </a:r>
            <a:r>
              <a:rPr lang="nl-NL" dirty="0" smtClean="0">
                <a:solidFill>
                  <a:srgbClr val="FFC000"/>
                </a:solidFill>
              </a:rPr>
              <a:t>Vanaf half april aanmelden indien men </a:t>
            </a:r>
            <a:r>
              <a:rPr lang="nl-NL" dirty="0" smtClean="0">
                <a:solidFill>
                  <a:srgbClr val="FFC000"/>
                </a:solidFill>
              </a:rPr>
              <a:t>in </a:t>
            </a:r>
            <a:r>
              <a:rPr lang="nl-NL" dirty="0" smtClean="0">
                <a:solidFill>
                  <a:srgbClr val="FFC000"/>
                </a:solidFill>
              </a:rPr>
              <a:t>aanmerking  </a:t>
            </a:r>
            <a:r>
              <a:rPr lang="nl-NL" b="1" u="sng" dirty="0" smtClean="0">
                <a:solidFill>
                  <a:srgbClr val="FFC000"/>
                </a:solidFill>
              </a:rPr>
              <a:t>wil </a:t>
            </a:r>
            <a:r>
              <a:rPr lang="nl-NL" dirty="0" smtClean="0">
                <a:solidFill>
                  <a:srgbClr val="FFC000"/>
                </a:solidFill>
              </a:rPr>
              <a:t>komen </a:t>
            </a:r>
            <a:r>
              <a:rPr lang="nl-NL" dirty="0" smtClean="0">
                <a:solidFill>
                  <a:srgbClr val="FFC000"/>
                </a:solidFill>
              </a:rPr>
              <a:t>om </a:t>
            </a:r>
            <a:r>
              <a:rPr lang="nl-NL" b="1" u="sng" dirty="0" smtClean="0">
                <a:solidFill>
                  <a:srgbClr val="FFC000"/>
                </a:solidFill>
              </a:rPr>
              <a:t>eventueel </a:t>
            </a:r>
            <a:r>
              <a:rPr lang="nl-NL" dirty="0" smtClean="0">
                <a:solidFill>
                  <a:srgbClr val="FFC000"/>
                </a:solidFill>
              </a:rPr>
              <a:t> uitgenodigd te worden voor deze selectie</a:t>
            </a:r>
            <a:r>
              <a:rPr lang="nl-NL" dirty="0" smtClean="0">
                <a:solidFill>
                  <a:srgbClr val="FFC000"/>
                </a:solidFill>
              </a:rPr>
              <a:t>. </a:t>
            </a:r>
            <a:endParaRPr lang="nl-NL" u="sng" dirty="0" smtClean="0">
              <a:solidFill>
                <a:srgbClr val="FFC000"/>
              </a:solidFill>
            </a:endParaRPr>
          </a:p>
          <a:p>
            <a:endParaRPr lang="nl-NL" sz="2800" dirty="0" smtClean="0">
              <a:solidFill>
                <a:srgbClr val="FFC000"/>
              </a:solidFill>
            </a:endParaRPr>
          </a:p>
          <a:p>
            <a:endParaRPr lang="nl-NL" sz="2800" dirty="0" smtClean="0"/>
          </a:p>
          <a:p>
            <a:pPr>
              <a:buNone/>
            </a:pPr>
            <a:r>
              <a:rPr lang="nl-NL" sz="2800" b="1" dirty="0" smtClean="0">
                <a:solidFill>
                  <a:srgbClr val="FFC000"/>
                </a:solidFill>
              </a:rPr>
              <a:t>   </a:t>
            </a:r>
          </a:p>
          <a:p>
            <a:pPr>
              <a:buNone/>
            </a:pPr>
            <a:endParaRPr lang="nl-NL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000" dirty="0" smtClean="0">
                <a:solidFill>
                  <a:srgbClr val="FFC000"/>
                </a:solidFill>
              </a:rPr>
              <a:t>Selectieprocedure </a:t>
            </a:r>
            <a:br>
              <a:rPr lang="nl-NL" sz="4000" dirty="0" smtClean="0">
                <a:solidFill>
                  <a:srgbClr val="FFC000"/>
                </a:solidFill>
              </a:rPr>
            </a:br>
            <a:r>
              <a:rPr lang="nl-NL" sz="4000" dirty="0" smtClean="0">
                <a:solidFill>
                  <a:srgbClr val="FFC000"/>
                </a:solidFill>
              </a:rPr>
              <a:t>stap 2</a:t>
            </a:r>
            <a:endParaRPr lang="nl-NL" sz="4000" b="1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2800" dirty="0" smtClean="0"/>
              <a:t>	</a:t>
            </a:r>
            <a:r>
              <a:rPr lang="nl-NL" dirty="0" smtClean="0">
                <a:solidFill>
                  <a:srgbClr val="FFC000"/>
                </a:solidFill>
              </a:rPr>
              <a:t>Hierna zullen de resultaten worden besproken in een gesprek met:</a:t>
            </a:r>
          </a:p>
          <a:p>
            <a:pPr lvl="0"/>
            <a:r>
              <a:rPr lang="nl-NL" dirty="0" smtClean="0">
                <a:solidFill>
                  <a:srgbClr val="FFC000"/>
                </a:solidFill>
              </a:rPr>
              <a:t>de trainer en coach van alle teams.</a:t>
            </a:r>
          </a:p>
          <a:p>
            <a:pPr lvl="0"/>
            <a:r>
              <a:rPr lang="nl-NL" dirty="0" smtClean="0">
                <a:solidFill>
                  <a:srgbClr val="FFC000"/>
                </a:solidFill>
              </a:rPr>
              <a:t>de lijncoördinator en/of trainerscoördinator.</a:t>
            </a:r>
          </a:p>
          <a:p>
            <a:pPr lvl="0"/>
            <a:r>
              <a:rPr lang="nl-NL" dirty="0" smtClean="0">
                <a:solidFill>
                  <a:srgbClr val="FFC000"/>
                </a:solidFill>
              </a:rPr>
              <a:t>de TC verantwoordelijke van de categorie.</a:t>
            </a:r>
          </a:p>
          <a:p>
            <a:endParaRPr lang="nl-NL" sz="2800" dirty="0">
              <a:solidFill>
                <a:srgbClr val="FFC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Selectieprocedure </a:t>
            </a:r>
            <a:br>
              <a:rPr lang="nl-NL" dirty="0" smtClean="0">
                <a:solidFill>
                  <a:srgbClr val="FFC000"/>
                </a:solidFill>
              </a:rPr>
            </a:br>
            <a:r>
              <a:rPr lang="nl-NL" dirty="0" smtClean="0">
                <a:solidFill>
                  <a:srgbClr val="FFC000"/>
                </a:solidFill>
              </a:rPr>
              <a:t>stap 3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nl-NL" sz="4400" dirty="0" smtClean="0">
                <a:solidFill>
                  <a:srgbClr val="FFC000"/>
                </a:solidFill>
              </a:rPr>
              <a:t>  </a:t>
            </a:r>
            <a:r>
              <a:rPr lang="nl-NL" sz="4200" dirty="0" smtClean="0">
                <a:solidFill>
                  <a:srgbClr val="FFC000"/>
                </a:solidFill>
              </a:rPr>
              <a:t>	</a:t>
            </a:r>
            <a:r>
              <a:rPr lang="nl-NL" sz="3600" dirty="0" smtClean="0">
                <a:solidFill>
                  <a:srgbClr val="FFC000"/>
                </a:solidFill>
              </a:rPr>
              <a:t>Uit beide eerder genoemde stappen wordt een selectiegroep  samengesteld van ongeveer 30 spelers/speelsters. </a:t>
            </a:r>
            <a:r>
              <a:rPr lang="nl-NL" sz="3600" dirty="0" smtClean="0">
                <a:solidFill>
                  <a:srgbClr val="FFC000"/>
                </a:solidFill>
              </a:rPr>
              <a:t> Deze zullen worden benaderd door de TC. </a:t>
            </a:r>
            <a:br>
              <a:rPr lang="nl-NL" sz="3600" dirty="0" smtClean="0">
                <a:solidFill>
                  <a:srgbClr val="FFC000"/>
                </a:solidFill>
              </a:rPr>
            </a:br>
            <a:r>
              <a:rPr lang="nl-NL" sz="3600" dirty="0" smtClean="0">
                <a:solidFill>
                  <a:srgbClr val="FFC000"/>
                </a:solidFill>
              </a:rPr>
              <a:t>Uiteraard  zal er ook gekeken worden of deze spelers/speelsters zich hebben aangemeld.</a:t>
            </a:r>
          </a:p>
          <a:p>
            <a:pPr>
              <a:buNone/>
            </a:pPr>
            <a:endParaRPr lang="nl-NL" sz="36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nl-NL" sz="4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Selectieprocedure </a:t>
            </a:r>
            <a:br>
              <a:rPr lang="nl-NL" dirty="0" smtClean="0">
                <a:solidFill>
                  <a:srgbClr val="FFC000"/>
                </a:solidFill>
              </a:rPr>
            </a:br>
            <a:r>
              <a:rPr lang="nl-NL" dirty="0" smtClean="0">
                <a:solidFill>
                  <a:srgbClr val="FFC000"/>
                </a:solidFill>
              </a:rPr>
              <a:t>stap 4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nl-NL" sz="3600" dirty="0" smtClean="0">
                <a:solidFill>
                  <a:srgbClr val="FFC000"/>
                </a:solidFill>
              </a:rPr>
              <a:t>   Aan de hand van een selectiewedstrijd  en de eerder verkregen informatie wordt uit de groep van 30 het eerste en tweede team samengesteld. </a:t>
            </a:r>
          </a:p>
          <a:p>
            <a:pPr>
              <a:buNone/>
            </a:pPr>
            <a:endParaRPr lang="nl-NL" sz="4400" b="1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224136"/>
          </a:xfrm>
        </p:spPr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Aanpassen van teams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2400" dirty="0" smtClean="0">
                <a:solidFill>
                  <a:srgbClr val="FFC000"/>
                </a:solidFill>
              </a:rPr>
              <a:t>	</a:t>
            </a:r>
            <a:r>
              <a:rPr lang="nl-NL" sz="3600" dirty="0" smtClean="0">
                <a:solidFill>
                  <a:srgbClr val="FFC000"/>
                </a:solidFill>
              </a:rPr>
              <a:t>Gedurende  het seizoen zijn er twee   momenten om selectie en opleidingsteams  aan te passen:</a:t>
            </a:r>
          </a:p>
          <a:p>
            <a:pPr lvl="1">
              <a:buFont typeface="Wingdings" pitchFamily="2" charset="2"/>
              <a:buChar char="§"/>
            </a:pPr>
            <a:r>
              <a:rPr lang="nl-NL" sz="3600" dirty="0" smtClean="0">
                <a:solidFill>
                  <a:srgbClr val="FFC000"/>
                </a:solidFill>
              </a:rPr>
              <a:t>De herfst vakantie</a:t>
            </a:r>
          </a:p>
          <a:p>
            <a:pPr lvl="1">
              <a:buFont typeface="Wingdings" pitchFamily="2" charset="2"/>
              <a:buChar char="§"/>
            </a:pPr>
            <a:r>
              <a:rPr lang="nl-NL" sz="3600" dirty="0" smtClean="0">
                <a:solidFill>
                  <a:srgbClr val="FFC000"/>
                </a:solidFill>
              </a:rPr>
              <a:t>De winterstop</a:t>
            </a:r>
            <a:endParaRPr lang="nl-NL" sz="36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Aanpassen in de herfstvakantie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endParaRPr lang="nl-NL" sz="2400" dirty="0" smtClean="0">
              <a:solidFill>
                <a:srgbClr val="FFC000"/>
              </a:solidFill>
            </a:endParaRPr>
          </a:p>
          <a:p>
            <a:r>
              <a:rPr lang="nl-NL" sz="2400" dirty="0" smtClean="0">
                <a:solidFill>
                  <a:srgbClr val="FFC000"/>
                </a:solidFill>
              </a:rPr>
              <a:t>Op dit tijdstip wordt alleen gewisseld indien overduidelijk is dat een speler/ speelster absoluut niet mee kan met de met de groep. 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Dit moet </a:t>
            </a:r>
            <a:r>
              <a:rPr lang="nl-NL" sz="2400" b="1" dirty="0" smtClean="0">
                <a:solidFill>
                  <a:srgbClr val="FFC000"/>
                </a:solidFill>
              </a:rPr>
              <a:t>echt incidenteel</a:t>
            </a:r>
            <a:r>
              <a:rPr lang="nl-NL" sz="2400" dirty="0" smtClean="0">
                <a:solidFill>
                  <a:srgbClr val="FFC000"/>
                </a:solidFill>
              </a:rPr>
              <a:t> voorkomen.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Deze beslissing wordt genomen door de TC na overleg met de betreffende trainer en coach.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Indien dit het geval is dan deelt de lijncoördinator dit mee tijdens een persoonlijk gesprek met de betreffende speelsters/speler en ouders.</a:t>
            </a:r>
          </a:p>
          <a:p>
            <a:endParaRPr lang="nl-NL" sz="2800" dirty="0" smtClean="0">
              <a:solidFill>
                <a:srgbClr val="FFC000"/>
              </a:solidFill>
            </a:endParaRPr>
          </a:p>
          <a:p>
            <a:endParaRPr lang="nl-NL" dirty="0" smtClean="0">
              <a:solidFill>
                <a:srgbClr val="FFC000"/>
              </a:solidFill>
            </a:endParaRPr>
          </a:p>
          <a:p>
            <a:endParaRPr lang="nl-NL" sz="2400" dirty="0" smtClean="0">
              <a:solidFill>
                <a:srgbClr val="FFC000"/>
              </a:solidFill>
            </a:endParaRPr>
          </a:p>
          <a:p>
            <a:endParaRPr lang="nl-NL" sz="24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84176"/>
          </a:xfrm>
        </p:spPr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Aanpassen in de winterstop 1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endParaRPr lang="nl-NL" sz="2400" dirty="0" smtClean="0">
              <a:solidFill>
                <a:srgbClr val="FFC000"/>
              </a:solidFill>
            </a:endParaRPr>
          </a:p>
          <a:p>
            <a:r>
              <a:rPr lang="nl-NL" sz="2400" dirty="0" smtClean="0">
                <a:solidFill>
                  <a:srgbClr val="FFC000"/>
                </a:solidFill>
              </a:rPr>
              <a:t>In de periode kan  men binnen teams wisselen omdat spelers onder de maat presteren. 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Hieraan vooraf zal  heel specifiek aan betreffende speler/speelster worden aangegeven door de trainer en/of coach op welke punten de spelers zich kan verbeteren om aansluiting te houden bij de rest van het team.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Mocht dit toch niet voldoende verbetering brengen dan zal de speler/speelster worden terug geplaatst.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Deze beslissing wordt genomen door de TC na overleg met de betreffende trainer en coach.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Vooraf wordt dit ook met de ouders besproken.</a:t>
            </a:r>
          </a:p>
          <a:p>
            <a:endParaRPr lang="nl-NL" sz="2400" dirty="0" smtClean="0">
              <a:solidFill>
                <a:srgbClr val="FFC000"/>
              </a:solidFill>
            </a:endParaRPr>
          </a:p>
          <a:p>
            <a:endParaRPr lang="nl-NL" sz="24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/>
          <a:lstStyle/>
          <a:p>
            <a:r>
              <a:rPr lang="nl-NL" dirty="0" smtClean="0">
                <a:solidFill>
                  <a:srgbClr val="FFC000"/>
                </a:solidFill>
              </a:rPr>
              <a:t>Aanpassen in de winterstop 2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>
                <a:solidFill>
                  <a:srgbClr val="FFC000"/>
                </a:solidFill>
              </a:rPr>
              <a:t>In het opleidingsteam kan zich een speler/speelster zeer sterk ontwikkelen en een toegevoegde waarde zijn voor het selectieteam. 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Het kan ook voorkomen dat een speler/speelster wordt teruggezet naar een recreatie team. Denk hierbij aan het zich niet houden aan de afspraken die gelden voor het selectie en het opleidingsteam. 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Hieraan vooraf zal  heel specifiek aan betreffende speler/speelster worden aangegeven door de trainer en/of coach op welke punten de spelers zich kan verbeteren om aansluiting te houden bij de rest van het team.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Deze beslissing wordt genomen door de TC na overleg met de betreffende trainer en coach.</a:t>
            </a:r>
          </a:p>
          <a:p>
            <a:endParaRPr lang="nl-NL" sz="2400" dirty="0" smtClean="0">
              <a:solidFill>
                <a:srgbClr val="FFC000"/>
              </a:solidFill>
            </a:endParaRPr>
          </a:p>
          <a:p>
            <a:endParaRPr lang="nl-NL" sz="24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456384"/>
          </a:xfrm>
        </p:spPr>
        <p:txBody>
          <a:bodyPr>
            <a:normAutofit/>
          </a:bodyPr>
          <a:lstStyle/>
          <a:p>
            <a:r>
              <a:rPr lang="nl-NL" sz="6000" dirty="0" smtClean="0">
                <a:solidFill>
                  <a:srgbClr val="FFC000"/>
                </a:solidFill>
              </a:rPr>
              <a:t>Waarom aanpassingen in het huidige selectie beleid?</a:t>
            </a:r>
            <a:endParaRPr lang="nl-NL" sz="6000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572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4400" b="1" dirty="0" smtClean="0"/>
              <a:t>   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Bij hoger team meetrainen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nl-NL" sz="2400" dirty="0" smtClean="0">
                <a:solidFill>
                  <a:srgbClr val="FFC000"/>
                </a:solidFill>
              </a:rPr>
              <a:t>Tijdens de winterstop moet er gekeken worden of geselecteerde spelers/speelsters met een hoger team in hun eigen categorie of in een hogere categorie 1 x per week mee gaan trainen.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Uitgangspunt hierbij is dat de speler/speelster meer uitdaging nodig heeft om beter te worden.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Voor alle duidelijkheid, het aantal trainingen gaat niet omhoog maar blijft op 2. Eén bij het eigen team en één bij het hogere team. </a:t>
            </a:r>
          </a:p>
          <a:p>
            <a:r>
              <a:rPr lang="nl-NL" sz="2400" dirty="0" smtClean="0">
                <a:solidFill>
                  <a:srgbClr val="FFC000"/>
                </a:solidFill>
              </a:rPr>
              <a:t>Vooraf wordt dit ook met de ouders besproken.</a:t>
            </a:r>
          </a:p>
          <a:p>
            <a:endParaRPr lang="nl-NL" sz="24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Sportieve eisen aan een selectieteam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Verplichte aanwezigheid bij de trainingen.</a:t>
            </a:r>
          </a:p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Verplichte aanwezigheid bij alle wedstrijden.. </a:t>
            </a:r>
          </a:p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Uitgangspunt moet 100% inzet zijn bij iedereen. Dit moet terug te zien zijn in trainingen en wedstrijden. Openstaan om jezelf en andere spelers/speelster te willen verbeteren.</a:t>
            </a:r>
          </a:p>
          <a:p>
            <a:r>
              <a:rPr lang="nl-NL" sz="2800" dirty="0" smtClean="0">
                <a:solidFill>
                  <a:srgbClr val="FFC000"/>
                </a:solidFill>
              </a:rPr>
              <a:t>Wisselbeleid: de sterkste spelers/speelsters zullen meer speeltijd hebben dan de mindere spelers speelsters.</a:t>
            </a:r>
            <a:endParaRPr lang="nl-NL" sz="28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Overige eisen aan een selectieteam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/>
            <a:r>
              <a:rPr lang="nl-NL" sz="2800" dirty="0" smtClean="0">
                <a:solidFill>
                  <a:srgbClr val="FFC000"/>
                </a:solidFill>
              </a:rPr>
              <a:t>Je hebt als speler/speelster binnen een selectieteam een voorbeeld functie.</a:t>
            </a:r>
          </a:p>
          <a:p>
            <a:r>
              <a:rPr lang="nl-NL" sz="2800" dirty="0" smtClean="0">
                <a:solidFill>
                  <a:srgbClr val="FFC000"/>
                </a:solidFill>
              </a:rPr>
              <a:t>Deelname aan het zaalhockey</a:t>
            </a:r>
          </a:p>
          <a:p>
            <a:r>
              <a:rPr lang="nl-NL" sz="2800" dirty="0" smtClean="0">
                <a:solidFill>
                  <a:srgbClr val="FFC000"/>
                </a:solidFill>
              </a:rPr>
              <a:t>Het mee ondersteunen van clubactiviteiten zoals training geven en evenementen mee ondersteunen.</a:t>
            </a:r>
          </a:p>
          <a:p>
            <a:pPr lvl="0"/>
            <a:endParaRPr lang="nl-NL" sz="28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Vragen</a:t>
            </a:r>
            <a:endParaRPr lang="nl-NL" dirty="0">
              <a:solidFill>
                <a:srgbClr val="FFC000"/>
              </a:solidFill>
            </a:endParaRPr>
          </a:p>
        </p:txBody>
      </p:sp>
      <p:sp useBgFill="1"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lvl="0"/>
            <a:endParaRPr lang="nl-NL" sz="2800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nl-NL" sz="4000" dirty="0" smtClean="0">
                <a:solidFill>
                  <a:srgbClr val="FFC000"/>
                </a:solidFill>
              </a:rPr>
              <a:t>We willen selecteren door het hele jaar heen.</a:t>
            </a:r>
          </a:p>
          <a:p>
            <a:r>
              <a:rPr lang="nl-NL" sz="4000" dirty="0" smtClean="0">
                <a:solidFill>
                  <a:srgbClr val="FFC000"/>
                </a:solidFill>
              </a:rPr>
              <a:t>De huidige prestatieteams zijn in werkelijkheid niet allemaal  prestatieteams</a:t>
            </a:r>
          </a:p>
          <a:p>
            <a:r>
              <a:rPr lang="nl-NL" sz="4000" dirty="0" smtClean="0">
                <a:solidFill>
                  <a:srgbClr val="FFC000"/>
                </a:solidFill>
              </a:rPr>
              <a:t>Het aantal deelnemers aan de selecties is zeer groot.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Wat is de doelstellingen van hockey Geldrop wat betreft teamindeling?</a:t>
            </a:r>
            <a:br>
              <a:rPr lang="nl-NL" dirty="0" smtClean="0">
                <a:solidFill>
                  <a:srgbClr val="FFC000"/>
                </a:solidFill>
              </a:rPr>
            </a:b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420888"/>
            <a:ext cx="8229600" cy="40324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nl-NL" sz="3600" dirty="0" smtClean="0">
                <a:solidFill>
                  <a:srgbClr val="FFC000"/>
                </a:solidFill>
              </a:rPr>
              <a:t>   </a:t>
            </a:r>
            <a:r>
              <a:rPr lang="nl-NL" dirty="0" smtClean="0">
                <a:solidFill>
                  <a:srgbClr val="FFC000"/>
                </a:solidFill>
              </a:rPr>
              <a:t>Er voor zorgen dat elk kind op zijn/haar eigen niveau met plezier kan hockeyen.   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	Binnen Hockey Geldrop onderscheiden we 2 niveaus :</a:t>
            </a:r>
          </a:p>
          <a:p>
            <a:pPr lvl="1"/>
            <a:r>
              <a:rPr lang="nl-NL" sz="3200" dirty="0" smtClean="0">
                <a:solidFill>
                  <a:srgbClr val="FFC000"/>
                </a:solidFill>
              </a:rPr>
              <a:t> een prestatieniveau </a:t>
            </a:r>
          </a:p>
          <a:p>
            <a:pPr lvl="1"/>
            <a:r>
              <a:rPr lang="nl-NL" sz="3200" dirty="0" smtClean="0">
                <a:solidFill>
                  <a:srgbClr val="FFC000"/>
                </a:solidFill>
              </a:rPr>
              <a:t> een  recreatieniveau.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Kenmerken prestatief niveau 1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104455"/>
          </a:xfrm>
        </p:spPr>
        <p:txBody>
          <a:bodyPr>
            <a:normAutofit fontScale="40000" lnSpcReduction="20000"/>
          </a:bodyPr>
          <a:lstStyle/>
          <a:p>
            <a:r>
              <a:rPr lang="nl-NL" sz="8000" dirty="0" smtClean="0">
                <a:solidFill>
                  <a:srgbClr val="FFC000"/>
                </a:solidFill>
              </a:rPr>
              <a:t>Werken met selectieteams</a:t>
            </a:r>
          </a:p>
          <a:p>
            <a:r>
              <a:rPr lang="nl-NL" sz="8000" dirty="0" smtClean="0">
                <a:solidFill>
                  <a:srgbClr val="FFC000"/>
                </a:solidFill>
              </a:rPr>
              <a:t>Dit zijn de 1e teams van een categorie. </a:t>
            </a:r>
          </a:p>
          <a:p>
            <a:r>
              <a:rPr lang="nl-NL" sz="8000" b="1" dirty="0" smtClean="0">
                <a:solidFill>
                  <a:srgbClr val="FFC000"/>
                </a:solidFill>
              </a:rPr>
              <a:t>Streven</a:t>
            </a:r>
            <a:r>
              <a:rPr lang="nl-NL" sz="8000" dirty="0" smtClean="0">
                <a:solidFill>
                  <a:srgbClr val="FFC000"/>
                </a:solidFill>
              </a:rPr>
              <a:t> is om met deze teams op een zo hoog mogelijk niveau te spelen ( subtop of topklasse).  </a:t>
            </a:r>
          </a:p>
          <a:p>
            <a:r>
              <a:rPr lang="nl-NL" sz="8000" dirty="0" smtClean="0">
                <a:solidFill>
                  <a:srgbClr val="FFC000"/>
                </a:solidFill>
              </a:rPr>
              <a:t>Prestatie en plezier hand in hand </a:t>
            </a:r>
          </a:p>
          <a:p>
            <a:r>
              <a:rPr lang="nl-NL" sz="8000" dirty="0" smtClean="0">
                <a:solidFill>
                  <a:srgbClr val="FFC000"/>
                </a:solidFill>
              </a:rPr>
              <a:t>Nadruk ligt wel op het prestatieve gedeelte.	</a:t>
            </a:r>
          </a:p>
          <a:p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296144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Kenmerken prestatief niveau 2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888431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Werken met opleidingsteams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Dit zijn de 1</a:t>
            </a:r>
            <a:r>
              <a:rPr lang="nl-NL" baseline="30000" dirty="0" smtClean="0">
                <a:solidFill>
                  <a:srgbClr val="FFC000"/>
                </a:solidFill>
              </a:rPr>
              <a:t>e</a:t>
            </a:r>
            <a:r>
              <a:rPr lang="nl-NL" dirty="0" smtClean="0">
                <a:solidFill>
                  <a:srgbClr val="FFC000"/>
                </a:solidFill>
              </a:rPr>
              <a:t> of 2</a:t>
            </a:r>
            <a:r>
              <a:rPr lang="nl-NL" baseline="30000" dirty="0" smtClean="0">
                <a:solidFill>
                  <a:srgbClr val="FFC000"/>
                </a:solidFill>
              </a:rPr>
              <a:t>e</a:t>
            </a:r>
            <a:r>
              <a:rPr lang="nl-NL" dirty="0" smtClean="0">
                <a:solidFill>
                  <a:srgbClr val="FFC000"/>
                </a:solidFill>
              </a:rPr>
              <a:t> teams van een categorie. 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Prestatie en plezier hand in hand </a:t>
            </a:r>
          </a:p>
          <a:p>
            <a:r>
              <a:rPr lang="nl-NL" dirty="0" smtClean="0">
                <a:solidFill>
                  <a:srgbClr val="FFC000"/>
                </a:solidFill>
              </a:rPr>
              <a:t>Nadruk ligt wel op het prestatieve gedeelte.</a:t>
            </a:r>
          </a:p>
          <a:p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9208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Totale plaatje</a:t>
            </a:r>
            <a:endParaRPr lang="nl-NL" dirty="0">
              <a:solidFill>
                <a:srgbClr val="FFC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6673" y="2204864"/>
            <a:ext cx="8434553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1512168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Er zijn binnen een categorie de volgende mogelijkheden: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44416"/>
          </a:xfrm>
        </p:spPr>
        <p:txBody>
          <a:bodyPr>
            <a:normAutofit/>
          </a:bodyPr>
          <a:lstStyle/>
          <a:p>
            <a:pPr lvl="0"/>
            <a:r>
              <a:rPr lang="nl-NL" sz="4000" dirty="0" smtClean="0">
                <a:solidFill>
                  <a:srgbClr val="FFC000"/>
                </a:solidFill>
              </a:rPr>
              <a:t>Een selectieteam + opleidingsteam</a:t>
            </a:r>
          </a:p>
          <a:p>
            <a:pPr lvl="0"/>
            <a:r>
              <a:rPr lang="nl-NL" sz="4000" dirty="0" smtClean="0">
                <a:solidFill>
                  <a:srgbClr val="FFC000"/>
                </a:solidFill>
              </a:rPr>
              <a:t>Een selectieteam</a:t>
            </a:r>
          </a:p>
          <a:p>
            <a:pPr lvl="0"/>
            <a:r>
              <a:rPr lang="nl-NL" sz="4000" dirty="0" smtClean="0">
                <a:solidFill>
                  <a:srgbClr val="FFC000"/>
                </a:solidFill>
              </a:rPr>
              <a:t>Een opleidingsteam</a:t>
            </a:r>
          </a:p>
          <a:p>
            <a:pPr lvl="0"/>
            <a:r>
              <a:rPr lang="nl-NL" sz="4000" dirty="0" smtClean="0">
                <a:solidFill>
                  <a:srgbClr val="FFC000"/>
                </a:solidFill>
              </a:rPr>
              <a:t>Geen van beide</a:t>
            </a: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  <a:p>
            <a:endParaRPr lang="nl-NL" sz="2400" dirty="0" smtClean="0"/>
          </a:p>
          <a:p>
            <a:endParaRPr lang="nl-N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368152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C000"/>
                </a:solidFill>
              </a:rPr>
              <a:t>Selectieteams/opleidingsteam</a:t>
            </a:r>
            <a:endParaRPr lang="nl-NL" dirty="0">
              <a:solidFill>
                <a:srgbClr val="FFC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Elk seizoen bepaalt de TC in overleg met de trainers en coaches of er voldoende spelers/speelsters zijn voor een selectieteam en of opleidingsteam in een categorie. 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	Criteria hierbij: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technische kwaliteiten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mentaliteit</a:t>
            </a:r>
          </a:p>
          <a:p>
            <a:pPr>
              <a:buNone/>
            </a:pPr>
            <a:r>
              <a:rPr lang="nl-NL" dirty="0" smtClean="0">
                <a:solidFill>
                  <a:srgbClr val="FFC000"/>
                </a:solidFill>
              </a:rPr>
              <a:t>    motivatie. 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267744" cy="105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Toppunt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1930</TotalTime>
  <Words>689</Words>
  <Application>Microsoft Office PowerPoint</Application>
  <PresentationFormat>Diavoorstelling (4:3)</PresentationFormat>
  <Paragraphs>103</Paragraphs>
  <Slides>23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4" baseType="lpstr">
      <vt:lpstr>Office-thema</vt:lpstr>
      <vt:lpstr>Aanpassing Selectie beleid</vt:lpstr>
      <vt:lpstr>Waarom aanpassingen in het huidige selectie beleid?</vt:lpstr>
      <vt:lpstr>Dia 3</vt:lpstr>
      <vt:lpstr>Wat is de doelstellingen van hockey Geldrop wat betreft teamindeling? </vt:lpstr>
      <vt:lpstr>Kenmerken prestatief niveau 1</vt:lpstr>
      <vt:lpstr>Kenmerken prestatief niveau 2</vt:lpstr>
      <vt:lpstr>Totale plaatje</vt:lpstr>
      <vt:lpstr>Er zijn binnen een categorie de volgende mogelijkheden:</vt:lpstr>
      <vt:lpstr>Selectieteams/opleidingsteam</vt:lpstr>
      <vt:lpstr>Opleidingsteams</vt:lpstr>
      <vt:lpstr>Selectieprocedure  stap 1a</vt:lpstr>
      <vt:lpstr>Selectieprocedure  stap 1b</vt:lpstr>
      <vt:lpstr>Selectieprocedure  stap 2</vt:lpstr>
      <vt:lpstr>Selectieprocedure  stap 3</vt:lpstr>
      <vt:lpstr>Selectieprocedure  stap 4</vt:lpstr>
      <vt:lpstr>Aanpassen van teams</vt:lpstr>
      <vt:lpstr>Aanpassen in de herfstvakantie</vt:lpstr>
      <vt:lpstr>Aanpassen in de winterstop 1</vt:lpstr>
      <vt:lpstr>Aanpassen in de winterstop 2</vt:lpstr>
      <vt:lpstr>Bij hoger team meetrainen </vt:lpstr>
      <vt:lpstr>Sportieve eisen aan een selectieteam </vt:lpstr>
      <vt:lpstr>Overige eisen aan een selectieteam </vt:lpstr>
      <vt:lpstr>Vragen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Positief coachen</dc:title>
  <dc:creator>Rob2</dc:creator>
  <cp:lastModifiedBy>Rob2</cp:lastModifiedBy>
  <cp:revision>67</cp:revision>
  <dcterms:created xsi:type="dcterms:W3CDTF">2012-02-06T21:01:57Z</dcterms:created>
  <dcterms:modified xsi:type="dcterms:W3CDTF">2012-04-09T20:20:23Z</dcterms:modified>
</cp:coreProperties>
</file>